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48"/>
  </p:notesMasterIdLst>
  <p:handoutMasterIdLst>
    <p:handoutMasterId r:id="rId49"/>
  </p:handoutMasterIdLst>
  <p:sldIdLst>
    <p:sldId id="256" r:id="rId2"/>
    <p:sldId id="344" r:id="rId3"/>
    <p:sldId id="436" r:id="rId4"/>
    <p:sldId id="257" r:id="rId5"/>
    <p:sldId id="395" r:id="rId6"/>
    <p:sldId id="396" r:id="rId7"/>
    <p:sldId id="398" r:id="rId8"/>
    <p:sldId id="397" r:id="rId9"/>
    <p:sldId id="420" r:id="rId10"/>
    <p:sldId id="419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408" r:id="rId19"/>
    <p:sldId id="407" r:id="rId20"/>
    <p:sldId id="406" r:id="rId21"/>
    <p:sldId id="409" r:id="rId22"/>
    <p:sldId id="410" r:id="rId23"/>
    <p:sldId id="411" r:id="rId24"/>
    <p:sldId id="413" r:id="rId25"/>
    <p:sldId id="414" r:id="rId26"/>
    <p:sldId id="415" r:id="rId27"/>
    <p:sldId id="416" r:id="rId28"/>
    <p:sldId id="417" r:id="rId29"/>
    <p:sldId id="418" r:id="rId30"/>
    <p:sldId id="421" r:id="rId31"/>
    <p:sldId id="422" r:id="rId32"/>
    <p:sldId id="423" r:id="rId33"/>
    <p:sldId id="425" r:id="rId34"/>
    <p:sldId id="424" r:id="rId35"/>
    <p:sldId id="426" r:id="rId36"/>
    <p:sldId id="427" r:id="rId37"/>
    <p:sldId id="428" r:id="rId38"/>
    <p:sldId id="429" r:id="rId39"/>
    <p:sldId id="430" r:id="rId40"/>
    <p:sldId id="431" r:id="rId41"/>
    <p:sldId id="435" r:id="rId42"/>
    <p:sldId id="433" r:id="rId43"/>
    <p:sldId id="432" r:id="rId44"/>
    <p:sldId id="434" r:id="rId45"/>
    <p:sldId id="394" r:id="rId46"/>
    <p:sldId id="342" r:id="rId47"/>
  </p:sldIdLst>
  <p:sldSz cx="12192000" cy="6858000"/>
  <p:notesSz cx="6858000" cy="9144000"/>
  <p:embeddedFontLst>
    <p:embeddedFont>
      <p:font typeface="Libre Franklin" pitchFamily="2" charset="0"/>
      <p:regular r:id="rId50"/>
      <p:bold r:id="rId51"/>
      <p:italic r:id="rId52"/>
      <p:boldItalic r:id="rId53"/>
    </p:embeddedFont>
    <p:embeddedFont>
      <p:font typeface="Wingdings 2" panose="05020102010507070707" pitchFamily="18" charset="2"/>
      <p:regular r:id="rId54"/>
    </p:embeddedFont>
  </p:embeddedFontLst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8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>
        <p:guide orient="horz" pos="3997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1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F81CEA5-62FD-4C83-BDE3-91DFB9827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A1CBFD-6AD0-48C4-B91B-58830F6F4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17C7B7-34F5-4531-9889-28687F60FAC8}" type="datetime1">
              <a:rPr lang="pt-BR" smtClean="0"/>
              <a:t>05/02/2026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9E55D22-46A3-4B8C-AD40-252FE789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8E70DCEF-9071-4B17-801B-37B4465C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90168E-626C-4E60-93C0-A00D256094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347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EC75-555C-481D-9088-738CE6DDFC83}" type="datetime1">
              <a:rPr lang="pt-BR" smtClean="0"/>
              <a:pPr/>
              <a:t>05/02/2026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B3AB32-59DF-41F1-9618-EDFBF5049629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6180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047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14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9121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70406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16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96808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17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57249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18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5545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20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43250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21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56409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22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94980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23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16899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24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1569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4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73621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50296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27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82665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28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48104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29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2353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31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3214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32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66866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33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71661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35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56325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36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06312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37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7787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80DFF-28FB-5B7B-ACB2-13EC1E65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C9E1BA-1928-730B-71DA-D453FACA3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D5955A3-3430-3E71-1F05-4E181FF71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25FC79-722F-6587-19D0-84529205F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56635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38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39474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40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96260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83017-7495-D37F-6C5C-39561F52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81553C1-9E0D-3B91-611C-BB4F463F4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59312E-E61A-CAD5-2658-AD26C50FA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9BC82A-1C07-EC9D-8885-16DE5F81D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41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56090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43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117650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44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4185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1735E-1841-CEED-BBFD-1FDA5463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670763-7596-2CFF-F3B7-00D1CE9FD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D49215-9E1A-2160-33C1-C8BF6EEE1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19520D-883A-1A12-43BF-A9C9A963A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6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22827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7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17031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9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7908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10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96649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11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49878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9FFF-A377-C361-B48E-1D04D8EA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BFB677-3520-E1C4-ECFD-5B7BD9470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D5125-192F-CB0B-5208-A1B2AA7F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E576B4-4B97-8970-72D3-774FEF31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B3AB32-59DF-41F1-9618-EDFBF5049629}" type="slidenum">
              <a:rPr lang="pt-BR" noProof="0" smtClean="0"/>
              <a:t>12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8741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51EEEB7-1D12-9A82-7297-31CD5430A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3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E84AF8D-EB76-E7F8-CB97-337479752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5BBD21E-52F2-DCC8-53F9-4243F41EE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465" y="5858799"/>
            <a:ext cx="2018902" cy="72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6D9AC29-53BA-E184-17F9-EB5016347D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2E958D0-BDFD-EF6C-098C-A86049B3B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4633"/>
          <a:stretch>
            <a:fillRect/>
          </a:stretch>
        </p:blipFill>
        <p:spPr>
          <a:xfrm>
            <a:off x="1083" y="1689314"/>
            <a:ext cx="12189833" cy="51686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87EE0F7-6D8E-96BF-5276-726024216E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0428" y="349151"/>
            <a:ext cx="2018902" cy="72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D1048C1-BB0F-83CE-56D9-0F05E357D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465" y="5858799"/>
            <a:ext cx="2018902" cy="72842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B285A24-797A-56DC-C5D2-F0114A4B72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86D4639-1880-0AAB-067E-F9A244B63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6"/>
          <a:stretch>
            <a:fillRect/>
          </a:stretch>
        </p:blipFill>
        <p:spPr>
          <a:xfrm>
            <a:off x="2167" y="0"/>
            <a:ext cx="1218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28CDE23-CDD6-4722-E8EA-89286C9DDD9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31356B1-780F-690F-B2CE-7BFD33486F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926665" y="216977"/>
            <a:ext cx="2018902" cy="72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9" r:id="rId4"/>
    <p:sldLayoutId id="2147483681" r:id="rId5"/>
    <p:sldLayoutId id="2147483673" r:id="rId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3157272"/>
            <a:ext cx="7520150" cy="14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Variações pequenas → comportamento normal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Variações grandes ou repentinas → alerta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Tendência é mais importante que valor isolado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Relação entre viscosidade 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 processo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2549487"/>
            <a:ext cx="5742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Variações normais x desvios críticos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E4502A3-1DCF-0ADC-2519-D2DD2FF94071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685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5"/>
            <a:ext cx="7520150" cy="14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Define como o produto aplica e se comporta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Ajuda a manter o produto estável ao longo do tempo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Indica problemas antes que fiquem visíveis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Relação entre viscosidade 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 processo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1871570"/>
            <a:ext cx="6269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Impacto na qualidade e na estabilidade</a:t>
            </a:r>
          </a:p>
        </p:txBody>
      </p:sp>
      <p:pic>
        <p:nvPicPr>
          <p:cNvPr id="6" name="Imagem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865AF13-80AE-1573-E56B-1FA0143D1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66" y="3759903"/>
            <a:ext cx="3878002" cy="2585335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9ECF705-390E-3642-1209-0641B407F8B6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084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5"/>
            <a:ext cx="7520150" cy="14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Operação de envase e aplicação mais estável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Repetição consistente do desempenho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Redução de retrabalho e não conformidades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Relação entre viscosidade e processo 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8E29E0F-391B-00EF-D047-FABA0E7FB5BC}"/>
              </a:ext>
            </a:extLst>
          </p:cNvPr>
          <p:cNvCxnSpPr>
            <a:cxnSpLocks/>
          </p:cNvCxnSpPr>
          <p:nvPr/>
        </p:nvCxnSpPr>
        <p:spPr>
          <a:xfrm>
            <a:off x="9017876" y="1016874"/>
            <a:ext cx="248306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1871570"/>
            <a:ext cx="6269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Do controle de processo ao cliente final</a:t>
            </a:r>
          </a:p>
        </p:txBody>
      </p:sp>
      <p:pic>
        <p:nvPicPr>
          <p:cNvPr id="11" name="Imagem 10" descr="Homem segurando celular&#10;&#10;O conteúdo gerado por IA pode estar incorreto.">
            <a:extLst>
              <a:ext uri="{FF2B5EF4-FFF2-40B4-BE49-F238E27FC236}">
                <a16:creationId xmlns:a16="http://schemas.microsoft.com/office/drawing/2014/main" id="{C9B9B09A-F237-2643-7A86-75B1A432B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83" y="3392130"/>
            <a:ext cx="4429662" cy="29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9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1395AC-D39C-5F98-206B-C2F35EDD30AF}"/>
              </a:ext>
            </a:extLst>
          </p:cNvPr>
          <p:cNvSpPr/>
          <p:nvPr/>
        </p:nvSpPr>
        <p:spPr>
          <a:xfrm>
            <a:off x="1529364" y="2926032"/>
            <a:ext cx="5068505" cy="6394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1027217" y="768738"/>
            <a:ext cx="9102128" cy="1278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PRINCIPAIS FONTES DE ERRO NO CONTROLE DE QUALIDADE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CE66D9-144F-4636-6F3D-7EDA9980E997}"/>
              </a:ext>
            </a:extLst>
          </p:cNvPr>
          <p:cNvSpPr txBox="1"/>
          <p:nvPr/>
        </p:nvSpPr>
        <p:spPr>
          <a:xfrm>
            <a:off x="1710667" y="2903751"/>
            <a:ext cx="52038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A variação é sempre </a:t>
            </a:r>
          </a:p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do produto?</a:t>
            </a:r>
          </a:p>
        </p:txBody>
      </p:sp>
    </p:spTree>
    <p:extLst>
      <p:ext uri="{BB962C8B-B14F-4D97-AF65-F5344CB8AC3E}">
        <p14:creationId xmlns:p14="http://schemas.microsoft.com/office/powerpoint/2010/main" val="231741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127236" y="3483749"/>
            <a:ext cx="7520150" cy="14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Resultado variou ≠ produto fora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Método e execução influenciam o número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CQ mede o produto e o processo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Principais Fontes de Erro no Controle de Qualidade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127236" y="2875964"/>
            <a:ext cx="6269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 variação é sempre do produto?</a:t>
            </a:r>
          </a:p>
        </p:txBody>
      </p:sp>
      <p:pic>
        <p:nvPicPr>
          <p:cNvPr id="13" name="Imagem 12" descr="Garrafa de vidro&#10;&#10;O conteúdo gerado por IA pode estar incorreto.">
            <a:extLst>
              <a:ext uri="{FF2B5EF4-FFF2-40B4-BE49-F238E27FC236}">
                <a16:creationId xmlns:a16="http://schemas.microsoft.com/office/drawing/2014/main" id="{D61C70F0-A9BC-4862-B3C3-F8F74033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01" y="2371852"/>
            <a:ext cx="4531244" cy="3020829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9145C0E-955E-EAE0-6DB9-DFD8242C7B42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38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237595" y="3196686"/>
            <a:ext cx="7520150" cy="14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Resultado variou ≠ produto fora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Método e execução influenciam o número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CQ mede o produto e o processo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Principais Fontes de Erro no Controle de Qualidade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237595" y="2588901"/>
            <a:ext cx="6269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 variação é sempre do produto?</a:t>
            </a:r>
          </a:p>
        </p:txBody>
      </p:sp>
      <p:pic>
        <p:nvPicPr>
          <p:cNvPr id="13" name="Imagem 12" descr="Xícara transparente com líquido dentro&#10;&#10;O conteúdo gerado por IA pode estar incorreto.">
            <a:extLst>
              <a:ext uri="{FF2B5EF4-FFF2-40B4-BE49-F238E27FC236}">
                <a16:creationId xmlns:a16="http://schemas.microsoft.com/office/drawing/2014/main" id="{A8DA8375-969D-3FA1-E527-091A69344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60" y="1725451"/>
            <a:ext cx="3078285" cy="4617428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4BAEA18-6572-DB91-5618-A055BAA69FCD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048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Principais Fontes de Erro no Controle de Qualidade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5"/>
            <a:ext cx="5881872" cy="3080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/ geometria inadequados 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( assistente de viscosidade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Brookfield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)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Torque fora da faixa ideal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Tempo de estabilização ignorado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Falta de controle de temperatura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Equipamento sem calibração e manutenção preventiva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5" y="1871570"/>
            <a:ext cx="6788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Erros na operação do equipamento</a:t>
            </a:r>
          </a:p>
        </p:txBody>
      </p:sp>
      <p:pic>
        <p:nvPicPr>
          <p:cNvPr id="12" name="Imagem 11" descr="Poste de metal&#10;&#10;O conteúdo gerado por IA pode estar incorreto.">
            <a:extLst>
              <a:ext uri="{FF2B5EF4-FFF2-40B4-BE49-F238E27FC236}">
                <a16:creationId xmlns:a16="http://schemas.microsoft.com/office/drawing/2014/main" id="{94BD6825-0825-7185-E100-124FDA946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53" y="3651243"/>
            <a:ext cx="4040992" cy="2693995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B58B8C5-B0A5-6D8D-04FD-C597A611A62F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73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Principais Fontes de Erro no Controle de Qualidade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174533" y="3094343"/>
            <a:ext cx="5881872" cy="194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Método define como o produto será avaliado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Condições de ensaio influenciam o resultado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Método genérico ≠ produto real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Método sem validação gera variação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174532" y="2486558"/>
            <a:ext cx="6788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Erros na definição do método</a:t>
            </a:r>
          </a:p>
        </p:txBody>
      </p:sp>
      <p:pic>
        <p:nvPicPr>
          <p:cNvPr id="7" name="Imagem 6" descr="Bolo com velas acesas&#10;&#10;O conteúdo gerado por IA pode estar incorreto.">
            <a:extLst>
              <a:ext uri="{FF2B5EF4-FFF2-40B4-BE49-F238E27FC236}">
                <a16:creationId xmlns:a16="http://schemas.microsoft.com/office/drawing/2014/main" id="{2026D314-DDD8-706D-7E54-6478DB527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49" y="2606018"/>
            <a:ext cx="4469376" cy="2435461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B0184F7A-F3BE-EA9B-3E74-D75AC58E533D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0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Principais Fontes de Erro no Controle de Qualidade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267605" y="2952597"/>
            <a:ext cx="5881872" cy="194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Viscosidade não é valor absoluto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Comparar sem contexto gera erro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Variação ≠ não conformidade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Decisão errada custa tempo e dinheiro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267604" y="2344812"/>
            <a:ext cx="6788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Erros na interpretação + conclusão</a:t>
            </a:r>
          </a:p>
        </p:txBody>
      </p:sp>
      <p:pic>
        <p:nvPicPr>
          <p:cNvPr id="9" name="Imagem 8" descr="Uma imagem contendo no interior, vidro, em pé, comida&#10;&#10;O conteúdo gerado por IA pode estar incorreto.">
            <a:extLst>
              <a:ext uri="{FF2B5EF4-FFF2-40B4-BE49-F238E27FC236}">
                <a16:creationId xmlns:a16="http://schemas.microsoft.com/office/drawing/2014/main" id="{5066C222-2435-B4BD-2B61-8363C13AB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36" y="2210923"/>
            <a:ext cx="4120009" cy="2746673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F95101BE-4D1B-247F-01CB-3FA5C9BE873A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5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1395AC-D39C-5F98-206B-C2F35EDD30AF}"/>
              </a:ext>
            </a:extLst>
          </p:cNvPr>
          <p:cNvSpPr/>
          <p:nvPr/>
        </p:nvSpPr>
        <p:spPr>
          <a:xfrm>
            <a:off x="2322618" y="3114250"/>
            <a:ext cx="4150373" cy="6394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989462" y="708303"/>
            <a:ext cx="8379127" cy="1894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INFLUÊNCIA DE SPINDLE, VELOCIDADE, TEMPERATURA E RECIPIENTE DE ENSAIO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CA30C13-C47B-C390-3058-2AD7119371FD}"/>
              </a:ext>
            </a:extLst>
          </p:cNvPr>
          <p:cNvSpPr/>
          <p:nvPr/>
        </p:nvSpPr>
        <p:spPr>
          <a:xfrm>
            <a:off x="2322618" y="3796039"/>
            <a:ext cx="4150373" cy="6394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CE66D9-144F-4636-6F3D-7EDA9980E997}"/>
              </a:ext>
            </a:extLst>
          </p:cNvPr>
          <p:cNvSpPr txBox="1"/>
          <p:nvPr/>
        </p:nvSpPr>
        <p:spPr>
          <a:xfrm>
            <a:off x="2378764" y="3124053"/>
            <a:ext cx="4150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 err="1">
                <a:solidFill>
                  <a:schemeClr val="bg1"/>
                </a:solidFill>
                <a:latin typeface="Libre Franklin" pitchFamily="2" charset="0"/>
              </a:rPr>
              <a:t>Spindle</a:t>
            </a: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: função e </a:t>
            </a:r>
          </a:p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lógica de seleção</a:t>
            </a:r>
          </a:p>
        </p:txBody>
      </p:sp>
    </p:spTree>
    <p:extLst>
      <p:ext uri="{BB962C8B-B14F-4D97-AF65-F5344CB8AC3E}">
        <p14:creationId xmlns:p14="http://schemas.microsoft.com/office/powerpoint/2010/main" val="245770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303AD-E28A-CF6A-2223-023CBC4F32E5}"/>
              </a:ext>
            </a:extLst>
          </p:cNvPr>
          <p:cNvSpPr txBox="1">
            <a:spLocks/>
          </p:cNvSpPr>
          <p:nvPr/>
        </p:nvSpPr>
        <p:spPr>
          <a:xfrm>
            <a:off x="314794" y="173675"/>
            <a:ext cx="6325849" cy="358885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Fundamentos de Viscosidade para Controle de Qualidade</a:t>
            </a:r>
            <a:endParaRPr lang="pt-BR" sz="4800" b="1" dirty="0">
              <a:latin typeface="Libre Franklin" pitchFamily="2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A8A0DCA-F5E7-1B6F-2560-9F61CA98AFFF}"/>
              </a:ext>
            </a:extLst>
          </p:cNvPr>
          <p:cNvSpPr txBox="1">
            <a:spLocks/>
          </p:cNvSpPr>
          <p:nvPr/>
        </p:nvSpPr>
        <p:spPr>
          <a:xfrm>
            <a:off x="6640643" y="173676"/>
            <a:ext cx="5366479" cy="525526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Tópicos: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que é viscosidade na prática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Relação viscosidade × processo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Principais fontes de erro em CQ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Influência de spindle, velocidade e temperatura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Repetibilidade e reprodutibilidade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Padronização de métodos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Exemplos práticos por segmento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Perguntas frequentes do mercado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325A221-AF36-DF6C-53B9-71BADDF86F5B}"/>
              </a:ext>
            </a:extLst>
          </p:cNvPr>
          <p:cNvSpPr txBox="1">
            <a:spLocks/>
          </p:cNvSpPr>
          <p:nvPr/>
        </p:nvSpPr>
        <p:spPr>
          <a:xfrm>
            <a:off x="184878" y="5428938"/>
            <a:ext cx="5366479" cy="443459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10/02/2026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29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92116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Influência de Spindle, velocidade, temperatura e recipiente de ensaio 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8E29E0F-391B-00EF-D047-FABA0E7FB5BC}"/>
              </a:ext>
            </a:extLst>
          </p:cNvPr>
          <p:cNvCxnSpPr>
            <a:cxnSpLocks/>
          </p:cNvCxnSpPr>
          <p:nvPr/>
        </p:nvCxnSpPr>
        <p:spPr>
          <a:xfrm>
            <a:off x="9017876" y="1016874"/>
            <a:ext cx="248306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5"/>
            <a:ext cx="10639852" cy="3541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determina a resistência ao movimento imposta pelo fluido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Diferentes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são usados para faixas distintas de viscosidade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maiores ou com maior área → maior resistência → maior torque</a:t>
            </a:r>
          </a:p>
          <a:p>
            <a:pPr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 escolha incorreta do </a:t>
            </a:r>
            <a:r>
              <a:rPr lang="pt-B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pode gerar: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Leitura instável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Torque fora da faixa ideal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Resultados não comparáveis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5" y="1871570"/>
            <a:ext cx="6788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 err="1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Spindle</a:t>
            </a:r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: função e lógica de seleção</a:t>
            </a:r>
          </a:p>
        </p:txBody>
      </p:sp>
    </p:spTree>
    <p:extLst>
      <p:ext uri="{BB962C8B-B14F-4D97-AF65-F5344CB8AC3E}">
        <p14:creationId xmlns:p14="http://schemas.microsoft.com/office/powerpoint/2010/main" val="3864984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921168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Influência de Spindle, velocidade, temperatura e recipiente de 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ensaio 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8E29E0F-391B-00EF-D047-FABA0E7FB5BC}"/>
              </a:ext>
            </a:extLst>
          </p:cNvPr>
          <p:cNvCxnSpPr>
            <a:cxnSpLocks/>
          </p:cNvCxnSpPr>
          <p:nvPr/>
        </p:nvCxnSpPr>
        <p:spPr>
          <a:xfrm>
            <a:off x="7900737" y="1016874"/>
            <a:ext cx="360020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850513" y="3226419"/>
            <a:ext cx="10639852" cy="142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Todo viscosímetro trabalha com uma faixa ideal de torque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Torque muito baixo – Baixa sensibilidade – alto erro relativo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Torque muito alto - Sobrecarga do sistema – leitura distorcida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850512" y="2618634"/>
            <a:ext cx="6788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Torque e faixa de medição</a:t>
            </a:r>
          </a:p>
        </p:txBody>
      </p:sp>
    </p:spTree>
    <p:extLst>
      <p:ext uri="{BB962C8B-B14F-4D97-AF65-F5344CB8AC3E}">
        <p14:creationId xmlns:p14="http://schemas.microsoft.com/office/powerpoint/2010/main" val="2699686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92116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Influência de Spindle, velocidade, temperatura e recipiente de ensaio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792176"/>
            <a:ext cx="10639852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Alterar a velocidade pode alterar o valor de viscosidade medido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Fluidos não newtonianos são sensíveis à velocidade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Aumentar a rotação pode: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Reduzir a viscosidade aparente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Modificar completamente a leitura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Comparações só são válidas se: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Velocidade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Temperatura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dirty="0">
                <a:solidFill>
                  <a:srgbClr val="1D3969"/>
                </a:solidFill>
                <a:latin typeface="Libre Franklin" pitchFamily="2" charset="0"/>
              </a:rPr>
              <a:t>Foram mantidos constantes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5" y="2184391"/>
            <a:ext cx="7662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Velocidade de rotação e comportamento do fluido</a:t>
            </a:r>
          </a:p>
        </p:txBody>
      </p:sp>
    </p:spTree>
    <p:extLst>
      <p:ext uri="{BB962C8B-B14F-4D97-AF65-F5344CB8AC3E}">
        <p14:creationId xmlns:p14="http://schemas.microsoft.com/office/powerpoint/2010/main" val="4095764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92116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Influência de Spindle, velocidade, temperatura e recipiente de ensaio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5" y="2333235"/>
            <a:ext cx="10639852" cy="3485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Pequenas variações de temperatura causam 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grandes variações de viscosidade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Medições sem controle térmico geram: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Resultados inconsistentes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Falsos desvios de processo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 temperatura deve ser: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Controlada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Monitorada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Registrada no método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5" y="1871570"/>
            <a:ext cx="7662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Temperatura: variável crítica</a:t>
            </a:r>
          </a:p>
        </p:txBody>
      </p:sp>
      <p:pic>
        <p:nvPicPr>
          <p:cNvPr id="7" name="Imagem 6" descr="Uma imagem contendo no interior, comida, mesa, xícara&#10;&#10;O conteúdo gerado por IA pode estar incorreto.">
            <a:extLst>
              <a:ext uri="{FF2B5EF4-FFF2-40B4-BE49-F238E27FC236}">
                <a16:creationId xmlns:a16="http://schemas.microsoft.com/office/drawing/2014/main" id="{2065B91B-BD63-28BF-218D-5D23C55FE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91" y="2096812"/>
            <a:ext cx="3174125" cy="47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20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92116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Influência de Spindle, velocidade, temperatura e recipiente de ensaio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5"/>
            <a:ext cx="5486666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Diâmetro e geometria do recipiente afetam o perfil de escoamento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Distância insuficiente entre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e parede: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Restringe o fluxo - Aumenta artificialmente a viscosidade medida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Uso de béqueres diferentes gera resultados não comparáveis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 recipiente faz parte do método de ensaio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5" y="1871570"/>
            <a:ext cx="7764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Recipiente de ensaio (béquer): fonte comum de erro</a:t>
            </a:r>
          </a:p>
        </p:txBody>
      </p:sp>
      <p:pic>
        <p:nvPicPr>
          <p:cNvPr id="7" name="Imagem 6" descr="Copo de bebida na mão&#10;&#10;O conteúdo gerado por IA pode estar incorreto.">
            <a:extLst>
              <a:ext uri="{FF2B5EF4-FFF2-40B4-BE49-F238E27FC236}">
                <a16:creationId xmlns:a16="http://schemas.microsoft.com/office/drawing/2014/main" id="{2667DC18-8559-9003-E2D9-455425C60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05" y="3745678"/>
            <a:ext cx="3899340" cy="25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86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92116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Influência de Spindle, velocidade, temperatura e recipiente de ensaio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5" y="2333235"/>
            <a:ext cx="10639852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Critérios essenciais: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Diâmetro adequado: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Deve existir folga suficiente entre o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e a parede para permitir escoamento livre, bem como as dimensões de profundidade.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Geometria simples: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Béquer cilíndrico, paredes lisas e fundo plano.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Volume padronizado: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 líquido deve cobrir a área ativa do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, respeitando a marca de imersão. ( Menisco)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Consistência: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Sempre o mesmo béquer → resultados comparáveis.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Condição do recipiente: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Limpo, sem resíduos ou danos.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5" y="1871570"/>
            <a:ext cx="878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Como escolher o béquer correto no ensaio de viscosidade</a:t>
            </a:r>
          </a:p>
        </p:txBody>
      </p:sp>
    </p:spTree>
    <p:extLst>
      <p:ext uri="{BB962C8B-B14F-4D97-AF65-F5344CB8AC3E}">
        <p14:creationId xmlns:p14="http://schemas.microsoft.com/office/powerpoint/2010/main" val="201969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1395AC-D39C-5F98-206B-C2F35EDD30AF}"/>
              </a:ext>
            </a:extLst>
          </p:cNvPr>
          <p:cNvSpPr/>
          <p:nvPr/>
        </p:nvSpPr>
        <p:spPr>
          <a:xfrm>
            <a:off x="1852556" y="2933915"/>
            <a:ext cx="3988567" cy="6394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1216404" y="776621"/>
            <a:ext cx="6770702" cy="1278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REPETIBILIDADE E REPRODUTIBILIDADE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CE66D9-144F-4636-6F3D-7EDA9980E997}"/>
              </a:ext>
            </a:extLst>
          </p:cNvPr>
          <p:cNvSpPr txBox="1"/>
          <p:nvPr/>
        </p:nvSpPr>
        <p:spPr>
          <a:xfrm>
            <a:off x="1899854" y="2911634"/>
            <a:ext cx="52038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Consigo repetir o mesmo resultado?</a:t>
            </a:r>
          </a:p>
        </p:txBody>
      </p:sp>
    </p:spTree>
    <p:extLst>
      <p:ext uri="{BB962C8B-B14F-4D97-AF65-F5344CB8AC3E}">
        <p14:creationId xmlns:p14="http://schemas.microsoft.com/office/powerpoint/2010/main" val="3776739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5"/>
            <a:ext cx="752015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Mesmo analista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Mesmo equipamento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Mesma amostra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Mesmas condições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Resultado esperado: </a:t>
            </a:r>
            <a:b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rgbClr val="1D3969"/>
                </a:solidFill>
                <a:latin typeface="Libre Franklin" pitchFamily="2" charset="0"/>
              </a:rPr>
              <a:t>valores muito próximos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Repetibilidade e Reprodutibilidade 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8E29E0F-391B-00EF-D047-FABA0E7FB5BC}"/>
              </a:ext>
            </a:extLst>
          </p:cNvPr>
          <p:cNvCxnSpPr>
            <a:cxnSpLocks/>
          </p:cNvCxnSpPr>
          <p:nvPr/>
        </p:nvCxnSpPr>
        <p:spPr>
          <a:xfrm>
            <a:off x="4335517" y="1016874"/>
            <a:ext cx="71654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1871570"/>
            <a:ext cx="6269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Consigo repetir o mesmo resultado?</a:t>
            </a:r>
          </a:p>
        </p:txBody>
      </p:sp>
      <p:pic>
        <p:nvPicPr>
          <p:cNvPr id="11" name="Imagem 10" descr="Grupo de pessoas em jornal&#10;&#10;O conteúdo gerado por IA pode estar incorreto.">
            <a:extLst>
              <a:ext uri="{FF2B5EF4-FFF2-40B4-BE49-F238E27FC236}">
                <a16:creationId xmlns:a16="http://schemas.microsoft.com/office/drawing/2014/main" id="{CF35E02E-53C4-74BA-6984-60501451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15" y="3352618"/>
            <a:ext cx="4488930" cy="29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5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103588" y="2917377"/>
            <a:ext cx="7520150" cy="194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Analistas diferentes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Turnos / dias diferentes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Equipamentos diferentes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Mesmo método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Repetibilidade e Reprodutibilidade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103588" y="2309592"/>
            <a:ext cx="6269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Outra pessoa chega no mesmo valor?</a:t>
            </a:r>
          </a:p>
        </p:txBody>
      </p:sp>
      <p:pic>
        <p:nvPicPr>
          <p:cNvPr id="12" name="Imagem 11" descr="Pessoas sentadas em frente a computador&#10;&#10;O conteúdo gerado por IA pode estar incorreto.">
            <a:extLst>
              <a:ext uri="{FF2B5EF4-FFF2-40B4-BE49-F238E27FC236}">
                <a16:creationId xmlns:a16="http://schemas.microsoft.com/office/drawing/2014/main" id="{4130CEFB-0D0B-2D31-3DB7-DDDA6412D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89" y="3249001"/>
            <a:ext cx="4644356" cy="3096237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0113F24-95F1-DB15-558C-53BBE17B5C5D}"/>
              </a:ext>
            </a:extLst>
          </p:cNvPr>
          <p:cNvCxnSpPr>
            <a:cxnSpLocks/>
          </p:cNvCxnSpPr>
          <p:nvPr/>
        </p:nvCxnSpPr>
        <p:spPr>
          <a:xfrm>
            <a:off x="4335517" y="1016874"/>
            <a:ext cx="71654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69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8094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Repetibilidade e Reprodutibilidade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953814" y="2129259"/>
            <a:ext cx="10639852" cy="383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Antes de medir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Amostra homogênea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Temperatura estabilizada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Recipiente correto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Durante a medição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e rotação corretos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Torque na faixa ideal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Tempo de estabilização respeitado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Depois da medição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Registrar temperatura + viscosidade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Comparar com histórico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Avaliar tendência, não só valor</a:t>
            </a:r>
          </a:p>
        </p:txBody>
      </p:sp>
      <p:pic>
        <p:nvPicPr>
          <p:cNvPr id="7" name="Imagem 6" descr="Garrafa de plástico com água&#10;&#10;O conteúdo gerado por IA pode estar incorreto.">
            <a:extLst>
              <a:ext uri="{FF2B5EF4-FFF2-40B4-BE49-F238E27FC236}">
                <a16:creationId xmlns:a16="http://schemas.microsoft.com/office/drawing/2014/main" id="{A24C10DE-3847-F0F9-9C3B-D8AFC86CF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59" y="3292581"/>
            <a:ext cx="4578986" cy="30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0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913E6-3FEC-2BB1-D14F-853F3D7BC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1355E-3C88-BBF1-5FFD-C4A2031D181C}"/>
              </a:ext>
            </a:extLst>
          </p:cNvPr>
          <p:cNvSpPr txBox="1">
            <a:spLocks/>
          </p:cNvSpPr>
          <p:nvPr/>
        </p:nvSpPr>
        <p:spPr>
          <a:xfrm>
            <a:off x="1471944" y="1826342"/>
            <a:ext cx="7924306" cy="160265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O que é Viscosidade na pratica? </a:t>
            </a:r>
            <a:endParaRPr lang="pt-BR" sz="5000" b="1" dirty="0"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50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1395AC-D39C-5F98-206B-C2F35EDD30AF}"/>
              </a:ext>
            </a:extLst>
          </p:cNvPr>
          <p:cNvSpPr/>
          <p:nvPr/>
        </p:nvSpPr>
        <p:spPr>
          <a:xfrm>
            <a:off x="1663370" y="2894500"/>
            <a:ext cx="6276367" cy="6394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979920" y="737206"/>
            <a:ext cx="59647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PADRONIZAÇÃO DE MÉTODOS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CE66D9-144F-4636-6F3D-7EDA9980E997}"/>
              </a:ext>
            </a:extLst>
          </p:cNvPr>
          <p:cNvSpPr txBox="1"/>
          <p:nvPr/>
        </p:nvSpPr>
        <p:spPr>
          <a:xfrm>
            <a:off x="1663369" y="2872219"/>
            <a:ext cx="64979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Padronizar não é engessar — é reduzir variabilidade</a:t>
            </a:r>
          </a:p>
          <a:p>
            <a:pPr>
              <a:lnSpc>
                <a:spcPts val="4800"/>
              </a:lnSpc>
            </a:pPr>
            <a:endParaRPr lang="pt-BR" sz="3500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42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87367" y="3143834"/>
            <a:ext cx="5517662" cy="2537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Garantir que todos executem o ensaio da mesma forma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Tornar resultados comparáveis e confiáveis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Separar variação do processo de erro de medição</a:t>
            </a:r>
          </a:p>
          <a:p>
            <a:pPr marL="285750" indent="-285750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Padronização de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Métodos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87367" y="2218411"/>
            <a:ext cx="5719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Padronizar não é engessar — é reduzir variabilidade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DB36D75-8623-FCCC-CB6F-4F0E65558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29" y="2434009"/>
            <a:ext cx="4123752" cy="2749168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2E7AA12-4BE0-68B9-DA5C-18A5F58EDB42}"/>
              </a:ext>
            </a:extLst>
          </p:cNvPr>
          <p:cNvCxnSpPr>
            <a:cxnSpLocks/>
          </p:cNvCxnSpPr>
          <p:nvPr/>
        </p:nvCxnSpPr>
        <p:spPr>
          <a:xfrm>
            <a:off x="4335517" y="1016874"/>
            <a:ext cx="71654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345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835573" y="3330692"/>
            <a:ext cx="7520150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Todo método deve definir claramente: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Objetivo e escopo do ensaio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Equipamentos e materiais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Preparação da amostra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Procedimento passo a passo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Critérios de aceitação e registro de dados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835573" y="2313004"/>
            <a:ext cx="7912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Itens Mínimos de um </a:t>
            </a:r>
            <a:b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Procedimento Interno</a:t>
            </a:r>
          </a:p>
        </p:txBody>
      </p:sp>
      <p:pic>
        <p:nvPicPr>
          <p:cNvPr id="14" name="Imagem 1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C195504-EA44-B515-6223-4AC71FA0C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2208303"/>
            <a:ext cx="4774681" cy="318312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5E82600-C08B-9875-9051-A8AB5246CD50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Padronização de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Métodos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4DFD2BC-2997-6FF0-9213-D9DBFF25B507}"/>
              </a:ext>
            </a:extLst>
          </p:cNvPr>
          <p:cNvCxnSpPr>
            <a:cxnSpLocks/>
          </p:cNvCxnSpPr>
          <p:nvPr/>
        </p:nvCxnSpPr>
        <p:spPr>
          <a:xfrm>
            <a:off x="4335517" y="1016874"/>
            <a:ext cx="71654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705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827691" y="2702567"/>
            <a:ext cx="7520150" cy="369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Parâmetros que impactam diretamente o resultado: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Temperatura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Tempo de estabilização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Velocidade / condição de ensaio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Quantidade de amostra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Condição do equipamento</a:t>
            </a:r>
          </a:p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Consistência operacional garante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: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Reprodutibilidade dos resultados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Decisões técnicas confiáveis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Controle de qualidade real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827691" y="1871570"/>
            <a:ext cx="7912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Parâmetros Críticos e </a:t>
            </a:r>
          </a:p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Consistência Operacional</a:t>
            </a:r>
          </a:p>
        </p:txBody>
      </p:sp>
      <p:pic>
        <p:nvPicPr>
          <p:cNvPr id="13" name="Imagem 12" descr="Pessoa sentada com celular na mão&#10;&#10;O conteúdo gerado por IA pode estar incorreto.">
            <a:extLst>
              <a:ext uri="{FF2B5EF4-FFF2-40B4-BE49-F238E27FC236}">
                <a16:creationId xmlns:a16="http://schemas.microsoft.com/office/drawing/2014/main" id="{3AFE38BE-90DE-FC1D-2CCA-0944DA09A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92" y="2578571"/>
            <a:ext cx="4526708" cy="301780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CAC3F15-7D3B-22CC-4E3A-64037D9DC204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Padronização de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Métodos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525D9C0-B72D-544B-E76A-F7AB105079CD}"/>
              </a:ext>
            </a:extLst>
          </p:cNvPr>
          <p:cNvCxnSpPr>
            <a:cxnSpLocks/>
          </p:cNvCxnSpPr>
          <p:nvPr/>
        </p:nvCxnSpPr>
        <p:spPr>
          <a:xfrm>
            <a:off x="4335517" y="1016874"/>
            <a:ext cx="71654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267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1395AC-D39C-5F98-206B-C2F35EDD30AF}"/>
              </a:ext>
            </a:extLst>
          </p:cNvPr>
          <p:cNvSpPr/>
          <p:nvPr/>
        </p:nvSpPr>
        <p:spPr>
          <a:xfrm>
            <a:off x="1497834" y="2789562"/>
            <a:ext cx="5699126" cy="6394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814383" y="632268"/>
            <a:ext cx="59647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EXEMPLOS PRÁTICOS POR SEGMENTO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CE66D9-144F-4636-6F3D-7EDA9980E997}"/>
              </a:ext>
            </a:extLst>
          </p:cNvPr>
          <p:cNvSpPr txBox="1"/>
          <p:nvPr/>
        </p:nvSpPr>
        <p:spPr>
          <a:xfrm>
            <a:off x="1497833" y="2767281"/>
            <a:ext cx="5620300" cy="1894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Cosméticos, Alimentícia, Home </a:t>
            </a:r>
            <a:r>
              <a:rPr lang="pt-BR" sz="3500" b="1" dirty="0" err="1">
                <a:solidFill>
                  <a:schemeClr val="bg1"/>
                </a:solidFill>
                <a:latin typeface="Libre Franklin" pitchFamily="2" charset="0"/>
              </a:rPr>
              <a:t>Care</a:t>
            </a: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, Químicos Industriais</a:t>
            </a:r>
          </a:p>
        </p:txBody>
      </p:sp>
    </p:spTree>
    <p:extLst>
      <p:ext uri="{BB962C8B-B14F-4D97-AF65-F5344CB8AC3E}">
        <p14:creationId xmlns:p14="http://schemas.microsoft.com/office/powerpoint/2010/main" val="423901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701329"/>
            <a:ext cx="5385927" cy="306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Exemplo prático: Creme hidratante</a:t>
            </a:r>
          </a:p>
          <a:p>
            <a:pPr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Situação real: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Viscosidade dentro da especificação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Consumidor reclama que o produto “escorre”</a:t>
            </a:r>
          </a:p>
          <a:p>
            <a:pPr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 que está acontecendo: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Ensaio em baixa taxa de cisalhamento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Aplicação envolve alto cisalhamento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Produto não newtoniano → afinamento durante o uso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Exemplos Práticos por Segmento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2093544"/>
            <a:ext cx="7912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Cosméticos:</a:t>
            </a:r>
          </a:p>
        </p:txBody>
      </p:sp>
      <p:pic>
        <p:nvPicPr>
          <p:cNvPr id="11" name="Imagem 10" descr="Uma imagem contendo pessoa, homem, mesa, mulher&#10;&#10;O conteúdo gerado por IA pode estar incorreto.">
            <a:extLst>
              <a:ext uri="{FF2B5EF4-FFF2-40B4-BE49-F238E27FC236}">
                <a16:creationId xmlns:a16="http://schemas.microsoft.com/office/drawing/2014/main" id="{A78A345E-F0A5-A64C-9B59-40BE30BC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28" y="2456539"/>
            <a:ext cx="4014017" cy="2676011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4DD1151-A341-C0ED-DE86-F59BCC7274D9}"/>
              </a:ext>
            </a:extLst>
          </p:cNvPr>
          <p:cNvCxnSpPr>
            <a:cxnSpLocks/>
          </p:cNvCxnSpPr>
          <p:nvPr/>
        </p:nvCxnSpPr>
        <p:spPr>
          <a:xfrm>
            <a:off x="5959366" y="1016874"/>
            <a:ext cx="55415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431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3015382"/>
            <a:ext cx="7520150" cy="248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Exemplo prático: Ketchup ou molho</a:t>
            </a:r>
          </a:p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Situação real: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Produto não escoa da embalagem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Após agitar ou apertar, flui facilmente</a:t>
            </a:r>
          </a:p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 que está acontecendo: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Fluido não newtoniano e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tixotrópico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Viscosidade diminui com cisalhamento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Exemplos Práticos por Segmento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2407597"/>
            <a:ext cx="7912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Indústria Alimentícia</a:t>
            </a:r>
          </a:p>
        </p:txBody>
      </p:sp>
      <p:pic>
        <p:nvPicPr>
          <p:cNvPr id="11" name="Imagem 10" descr="Tigela com comida na mão&#10;&#10;O conteúdo gerado por IA pode estar incorreto.">
            <a:extLst>
              <a:ext uri="{FF2B5EF4-FFF2-40B4-BE49-F238E27FC236}">
                <a16:creationId xmlns:a16="http://schemas.microsoft.com/office/drawing/2014/main" id="{4F935910-DFC5-763D-B1B3-64E4F688D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21" y="2638429"/>
            <a:ext cx="4202624" cy="2801749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FBCAD63D-E709-6C79-1A38-E9F114CC7116}"/>
              </a:ext>
            </a:extLst>
          </p:cNvPr>
          <p:cNvCxnSpPr>
            <a:cxnSpLocks/>
          </p:cNvCxnSpPr>
          <p:nvPr/>
        </p:nvCxnSpPr>
        <p:spPr>
          <a:xfrm>
            <a:off x="5959366" y="1016874"/>
            <a:ext cx="55415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595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881376"/>
            <a:ext cx="5168950" cy="2764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Exemplo prático: Detergente líquido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Situação real: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Produto aprovado no QC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Instabilidade no envase automático</a:t>
            </a:r>
          </a:p>
          <a:p>
            <a:pPr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 que está acontecendo: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Pequenas variações de temperatura alteram a viscosidade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Impacto direto no fluxo e na dosagem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Exemplos Práticos por Segmento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2273591"/>
            <a:ext cx="7912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Produtos de Home </a:t>
            </a:r>
            <a:r>
              <a:rPr lang="pt-BR" sz="2400" b="1" dirty="0" err="1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Care</a:t>
            </a:r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Imagem 11" descr="Homem ao lado de uma bebida&#10;&#10;O conteúdo gerado por IA pode estar incorreto.">
            <a:extLst>
              <a:ext uri="{FF2B5EF4-FFF2-40B4-BE49-F238E27FC236}">
                <a16:creationId xmlns:a16="http://schemas.microsoft.com/office/drawing/2014/main" id="{89D55A96-FED6-8338-A5FB-A1AF593F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54" y="2578020"/>
            <a:ext cx="4113691" cy="2742460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F3419BF3-3FCB-DD10-14F8-2005234D3541}"/>
              </a:ext>
            </a:extLst>
          </p:cNvPr>
          <p:cNvCxnSpPr>
            <a:cxnSpLocks/>
          </p:cNvCxnSpPr>
          <p:nvPr/>
        </p:nvCxnSpPr>
        <p:spPr>
          <a:xfrm>
            <a:off x="5959366" y="1016874"/>
            <a:ext cx="55415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585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928672"/>
            <a:ext cx="7520150" cy="279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Exemplo prático: Tinta industrial</a:t>
            </a:r>
          </a:p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Situação real: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Viscosidade correta no controle de qualidade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Problemas de bombeamento e entupimento</a:t>
            </a:r>
          </a:p>
          <a:p>
            <a:pPr algn="just">
              <a:spcAft>
                <a:spcPts val="2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O que está acontecendo: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Fluido carregado de sólidos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Comportamento muda sob cisalhamento contínuo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Medição em repouso não representa o processo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Exemplos Práticos por Segmento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2320887"/>
            <a:ext cx="7912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Produtos Químicos Industriais</a:t>
            </a:r>
          </a:p>
        </p:txBody>
      </p:sp>
      <p:pic>
        <p:nvPicPr>
          <p:cNvPr id="11" name="Imagem 10" descr="Mão segurando pote azul&#10;&#10;O conteúdo gerado por IA pode estar incorreto.">
            <a:extLst>
              <a:ext uri="{FF2B5EF4-FFF2-40B4-BE49-F238E27FC236}">
                <a16:creationId xmlns:a16="http://schemas.microsoft.com/office/drawing/2014/main" id="{86E6AA54-13FC-32BC-FF12-F03F72731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61" y="2551719"/>
            <a:ext cx="4041484" cy="2694323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FC7BACC-9D2B-3CB1-4CD1-1FF375939403}"/>
              </a:ext>
            </a:extLst>
          </p:cNvPr>
          <p:cNvCxnSpPr>
            <a:cxnSpLocks/>
          </p:cNvCxnSpPr>
          <p:nvPr/>
        </p:nvCxnSpPr>
        <p:spPr>
          <a:xfrm>
            <a:off x="5959366" y="1016874"/>
            <a:ext cx="55415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270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1799728" y="1249585"/>
            <a:ext cx="5964790" cy="1894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PERGUNTAS FREQUENTES DO MERCADO </a:t>
            </a:r>
          </a:p>
        </p:txBody>
      </p:sp>
    </p:spTree>
    <p:extLst>
      <p:ext uri="{BB962C8B-B14F-4D97-AF65-F5344CB8AC3E}">
        <p14:creationId xmlns:p14="http://schemas.microsoft.com/office/powerpoint/2010/main" val="257876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9B6747F0-76E2-D2B7-62F1-0E1D2C22CCB7}"/>
              </a:ext>
            </a:extLst>
          </p:cNvPr>
          <p:cNvSpPr txBox="1"/>
          <p:nvPr/>
        </p:nvSpPr>
        <p:spPr>
          <a:xfrm>
            <a:off x="436010" y="5559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Viscosidade na pratica</a:t>
            </a:r>
            <a:endParaRPr lang="pt-BR" sz="3500" b="1" dirty="0">
              <a:solidFill>
                <a:srgbClr val="1D3969"/>
              </a:solidFill>
              <a:latin typeface="Libre Franklin" pitchFamily="2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CCA2FCD-45D7-49FC-6BBE-AAC3EBBBBBA2}"/>
              </a:ext>
            </a:extLst>
          </p:cNvPr>
          <p:cNvCxnSpPr>
            <a:cxnSpLocks/>
          </p:cNvCxnSpPr>
          <p:nvPr/>
        </p:nvCxnSpPr>
        <p:spPr>
          <a:xfrm>
            <a:off x="5943600" y="1016874"/>
            <a:ext cx="55573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24BB2C-D171-FF6D-F6F2-8D8054762EFF}"/>
              </a:ext>
            </a:extLst>
          </p:cNvPr>
          <p:cNvSpPr txBox="1"/>
          <p:nvPr/>
        </p:nvSpPr>
        <p:spPr>
          <a:xfrm>
            <a:off x="1355836" y="1762023"/>
            <a:ext cx="63929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“Viscosidade é a resistência de um líquido ao escoamento.”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Indica o quão fácil ou difícil um líquido flui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Relacionada à sensação de “fino” ou “grosso”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Não é qualidade → é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comportamento de fluxo</a:t>
            </a:r>
          </a:p>
          <a:p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Exemplo curto: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Água → baixa viscosidade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Óleo → média viscosidade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Mel → alta viscosidade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Imagem 5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C3DCAC2A-E56C-2CE6-39DE-72C7270D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9" y="3262393"/>
            <a:ext cx="4624266" cy="308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97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414869" y="2161904"/>
            <a:ext cx="9362261" cy="3241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Posso comparar resultados de viscosidade obtidos com </a:t>
            </a:r>
            <a:r>
              <a:rPr lang="pt-B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spindles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diferentes?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Não. Resultados só são comparáveis quando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, velocidade, temperatura e geometria do recipiente são iguais.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Por que a viscosidade varia mesmo usando o mesmo produto?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Pequenas variações de temperatura, histórico de cisalhamento, tempo de repouso e preparo da amostra já são suficientes para alterar o resultado.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É obrigatório controlar a temperatura no ensaio de viscosidade?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Sim. A viscosidade é altamente dependente da temperatura. Ensaios sem controle térmico geram resultados inconsistentes.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Perguntas Frequentes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do Mercado 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D89551A0-D9AC-A72D-96E8-C29A110DBFDD}"/>
              </a:ext>
            </a:extLst>
          </p:cNvPr>
          <p:cNvCxnSpPr>
            <a:cxnSpLocks/>
          </p:cNvCxnSpPr>
          <p:nvPr/>
        </p:nvCxnSpPr>
        <p:spPr>
          <a:xfrm>
            <a:off x="5959366" y="1016874"/>
            <a:ext cx="55415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882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5F581-1BE9-C8AA-74D1-B6FCCF93C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ACBC9BC-5AD8-2E86-7BD8-3B6F9C533E20}"/>
              </a:ext>
            </a:extLst>
          </p:cNvPr>
          <p:cNvSpPr txBox="1"/>
          <p:nvPr/>
        </p:nvSpPr>
        <p:spPr>
          <a:xfrm>
            <a:off x="1481959" y="2631968"/>
            <a:ext cx="9049407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Qual é o torque ideal para uma medição confiável?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Preferencialmente entre 10% e 90% da escala, garantindo boa resolução e estabilidade da leitura.</a:t>
            </a: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Resultados fora de especificação sempre indicam problema no produto?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 Não necessariamente. Muitas vezes o desvio está no método, na execução do ensaio ou na padronização, e não no produto.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0D91D6-83DE-687F-D480-8A28D62AC801}"/>
              </a:ext>
            </a:extLst>
          </p:cNvPr>
          <p:cNvSpPr txBox="1"/>
          <p:nvPr/>
        </p:nvSpPr>
        <p:spPr>
          <a:xfrm>
            <a:off x="436009" y="555900"/>
            <a:ext cx="58330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Perguntas Frequentes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do Mercado 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997E7B6-E166-DDA1-DD48-98AF9C7A3FA7}"/>
              </a:ext>
            </a:extLst>
          </p:cNvPr>
          <p:cNvCxnSpPr>
            <a:cxnSpLocks/>
          </p:cNvCxnSpPr>
          <p:nvPr/>
        </p:nvCxnSpPr>
        <p:spPr>
          <a:xfrm>
            <a:off x="5959366" y="1016874"/>
            <a:ext cx="554157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774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1531713" y="1430888"/>
            <a:ext cx="51356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ENCERRAMENTO E PERGUNTAS </a:t>
            </a:r>
          </a:p>
        </p:txBody>
      </p:sp>
    </p:spTree>
    <p:extLst>
      <p:ext uri="{BB962C8B-B14F-4D97-AF65-F5344CB8AC3E}">
        <p14:creationId xmlns:p14="http://schemas.microsoft.com/office/powerpoint/2010/main" val="4156362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2286002" y="3039031"/>
            <a:ext cx="7520150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Viscosidade só faz sentido quando o método é padronizado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Resultados variáveis nem sempre indicam problema no produto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Método, equipamento e operador formam um sistema único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Consistência gera confiança nos dados e nas decisões</a:t>
            </a:r>
          </a:p>
          <a:p>
            <a:pPr marL="285750" indent="-285750" algn="just"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Controle de qualidade começa no ensaio, não no número final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10" y="555900"/>
            <a:ext cx="55308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Encerramento e Perguntas 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8E29E0F-391B-00EF-D047-FABA0E7FB5BC}"/>
              </a:ext>
            </a:extLst>
          </p:cNvPr>
          <p:cNvCxnSpPr>
            <a:cxnSpLocks/>
          </p:cNvCxnSpPr>
          <p:nvPr/>
        </p:nvCxnSpPr>
        <p:spPr>
          <a:xfrm>
            <a:off x="4745421" y="1016874"/>
            <a:ext cx="67555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2286002" y="2431246"/>
            <a:ext cx="7912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Conclusão do Treinamento</a:t>
            </a:r>
          </a:p>
        </p:txBody>
      </p:sp>
    </p:spTree>
    <p:extLst>
      <p:ext uri="{BB962C8B-B14F-4D97-AF65-F5344CB8AC3E}">
        <p14:creationId xmlns:p14="http://schemas.microsoft.com/office/powerpoint/2010/main" val="4235175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7" y="2192637"/>
            <a:ext cx="7520150" cy="2822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Envie sua pergunta pelo chat</a:t>
            </a:r>
          </a:p>
          <a:p>
            <a:pPr marL="285750" indent="-285750" algn="just">
              <a:lnSpc>
                <a:spcPct val="25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Questões técnicas ou práticas</a:t>
            </a:r>
          </a:p>
          <a:p>
            <a:pPr marL="285750" indent="-285750" algn="just">
              <a:lnSpc>
                <a:spcPct val="25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Casos reais são bem-vindos</a:t>
            </a:r>
          </a:p>
          <a:p>
            <a:pPr marL="285750" indent="-285750" algn="just">
              <a:lnSpc>
                <a:spcPct val="25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Espaço aberto para discussão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10" y="555900"/>
            <a:ext cx="55308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Encerramento e Perguntas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AABC632B-4AD9-6FAB-9556-F040C93C61CF}"/>
              </a:ext>
            </a:extLst>
          </p:cNvPr>
          <p:cNvCxnSpPr>
            <a:cxnSpLocks/>
          </p:cNvCxnSpPr>
          <p:nvPr/>
        </p:nvCxnSpPr>
        <p:spPr>
          <a:xfrm>
            <a:off x="4745421" y="1016874"/>
            <a:ext cx="67555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636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EFC10AD-11F5-8F93-AC56-F913323BC116}"/>
              </a:ext>
            </a:extLst>
          </p:cNvPr>
          <p:cNvSpPr txBox="1"/>
          <p:nvPr/>
        </p:nvSpPr>
        <p:spPr>
          <a:xfrm>
            <a:off x="946039" y="2494503"/>
            <a:ext cx="9853340" cy="663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108483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6AD1-2C80-EADF-E96C-89617B4D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03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AD32C-283D-9489-5712-7D4D94FA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AA4D345-598E-9CE6-7F21-F45ADDD353B9}"/>
              </a:ext>
            </a:extLst>
          </p:cNvPr>
          <p:cNvSpPr txBox="1"/>
          <p:nvPr/>
        </p:nvSpPr>
        <p:spPr>
          <a:xfrm>
            <a:off x="1355836" y="2409550"/>
            <a:ext cx="62904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 que são fluidos newtonianos?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Apresentam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viscosidade constante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 viscosidade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não muda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 com a velocidade de rotação ou força aplicada</a:t>
            </a: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Exemplos comuns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Água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Óleos minerais simples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Solventes</a:t>
            </a: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No controle de qualidade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Resultados mais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previsíveis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Comparações entre ensaios são mais diretas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Menor sensibilidade a variações de velocidade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030473-DBA5-60BF-6873-83F4C4DAFAC5}"/>
              </a:ext>
            </a:extLst>
          </p:cNvPr>
          <p:cNvSpPr txBox="1"/>
          <p:nvPr/>
        </p:nvSpPr>
        <p:spPr>
          <a:xfrm>
            <a:off x="436010" y="555900"/>
            <a:ext cx="6096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Viscosidade na pratica</a:t>
            </a:r>
            <a:endParaRPr lang="pt-BR" sz="3500" b="1" dirty="0">
              <a:solidFill>
                <a:srgbClr val="1D3969"/>
              </a:solidFill>
              <a:latin typeface="Libre Franklin" pitchFamily="2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61C433F-6AB4-9620-680B-43AC2376BEE6}"/>
              </a:ext>
            </a:extLst>
          </p:cNvPr>
          <p:cNvCxnSpPr>
            <a:cxnSpLocks/>
          </p:cNvCxnSpPr>
          <p:nvPr/>
        </p:nvCxnSpPr>
        <p:spPr>
          <a:xfrm>
            <a:off x="5943600" y="1016874"/>
            <a:ext cx="55573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Imagem 5" descr="Vidro com água&#10;&#10;O conteúdo gerado por IA pode estar incorreto.">
            <a:extLst>
              <a:ext uri="{FF2B5EF4-FFF2-40B4-BE49-F238E27FC236}">
                <a16:creationId xmlns:a16="http://schemas.microsoft.com/office/drawing/2014/main" id="{DA5A11C0-5D92-67E4-0D44-E1ECE9C34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76" y="3559452"/>
            <a:ext cx="3854669" cy="278578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55836" y="1699160"/>
            <a:ext cx="6780774" cy="6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itchFamily="2" charset="0"/>
              </a:rPr>
              <a:t>Fluidos Newtonianos: viscosidade constante</a:t>
            </a:r>
          </a:p>
        </p:txBody>
      </p:sp>
    </p:spTree>
    <p:extLst>
      <p:ext uri="{BB962C8B-B14F-4D97-AF65-F5344CB8AC3E}">
        <p14:creationId xmlns:p14="http://schemas.microsoft.com/office/powerpoint/2010/main" val="138034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50215-6428-2F30-FD7F-14FD363C3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4416012-A439-C08B-DAA8-245DB62FF9EE}"/>
              </a:ext>
            </a:extLst>
          </p:cNvPr>
          <p:cNvSpPr txBox="1"/>
          <p:nvPr/>
        </p:nvSpPr>
        <p:spPr>
          <a:xfrm>
            <a:off x="1355836" y="1762024"/>
            <a:ext cx="68892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O que são fluidos não newtonianos?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 viscosidade 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muda conforme a força ou velocidade aplicada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Exemplos práticos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Ketchup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Shampoo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Cremes, tintas, géis</a:t>
            </a: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Comportamentos comuns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Afinam ao agitar ou misturar</a:t>
            </a:r>
          </a:p>
          <a:p>
            <a:pPr marL="285750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Engrossam em repouso</a:t>
            </a:r>
          </a:p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No controle de qualidade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anose="00000500000000000000" pitchFamily="2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Resultado depende fortemente de:</a:t>
            </a:r>
          </a:p>
          <a:p>
            <a:pPr marL="742950" lvl="1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Velocidade</a:t>
            </a:r>
          </a:p>
          <a:p>
            <a:pPr marL="742950" lvl="1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Tempo</a:t>
            </a:r>
          </a:p>
          <a:p>
            <a:pPr marL="742950" lvl="1" indent="-285750">
              <a:buClr>
                <a:srgbClr val="1D3969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Histórico da amostra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3C4D65-04BA-1022-9012-76FB3687CE43}"/>
              </a:ext>
            </a:extLst>
          </p:cNvPr>
          <p:cNvSpPr txBox="1"/>
          <p:nvPr/>
        </p:nvSpPr>
        <p:spPr>
          <a:xfrm>
            <a:off x="436010" y="5559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anose="00000500000000000000" pitchFamily="2" charset="0"/>
                <a:cs typeface="Arial" panose="020B0604020202020204" pitchFamily="34" charset="0"/>
              </a:rPr>
              <a:t>Fluidos Não Newtonianos: viscosidade variável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67213BB3-E8E2-A448-7223-3B6BFCEADC52}"/>
              </a:ext>
            </a:extLst>
          </p:cNvPr>
          <p:cNvCxnSpPr>
            <a:cxnSpLocks/>
          </p:cNvCxnSpPr>
          <p:nvPr/>
        </p:nvCxnSpPr>
        <p:spPr>
          <a:xfrm>
            <a:off x="6858000" y="1016874"/>
            <a:ext cx="46429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agem 10" descr="Uma imagem contendo mesa, água, cheio, comida&#10;&#10;O conteúdo gerado por IA pode estar incorreto.">
            <a:extLst>
              <a:ext uri="{FF2B5EF4-FFF2-40B4-BE49-F238E27FC236}">
                <a16:creationId xmlns:a16="http://schemas.microsoft.com/office/drawing/2014/main" id="{504F9C75-3CC2-E71B-C410-D23A9316B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10" y="3492748"/>
            <a:ext cx="4278735" cy="28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6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80028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Erro comum no CQ: tratar viscosidade como número absoluto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1871570"/>
            <a:ext cx="6548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itchFamily="2" charset="0"/>
              </a:rPr>
              <a:t>Viscosidade: o que ela indica no processo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4"/>
            <a:ext cx="675752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Erro frequente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Comparar viscosidades sem considerar: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Se o fluido é newtoniano ou não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Velocidade de rotação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Spindle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Temperatura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Ponto crítico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Em fluidos não newtonianos: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Um mesmo produto pode ter vários valores válidos de viscosidade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ibre Franklin" pitchFamily="2" charset="0"/>
            </a:endParaRPr>
          </a:p>
        </p:txBody>
      </p:sp>
      <p:pic>
        <p:nvPicPr>
          <p:cNvPr id="13" name="Imagem 12" descr="Diagrama&#10;&#10;O conteúdo gerado por IA pode estar incorreto.">
            <a:extLst>
              <a:ext uri="{FF2B5EF4-FFF2-40B4-BE49-F238E27FC236}">
                <a16:creationId xmlns:a16="http://schemas.microsoft.com/office/drawing/2014/main" id="{0DF7436E-4B9F-DDF3-08D1-D11AB3527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1"/>
          <a:stretch/>
        </p:blipFill>
        <p:spPr>
          <a:xfrm>
            <a:off x="7859536" y="1770777"/>
            <a:ext cx="3641409" cy="4574461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56C4CF6-6500-C93B-01C8-B61DD6818FD8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84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161-894D-8594-EE15-F854B769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1395AC-D39C-5F98-206B-C2F35EDD30AF}"/>
              </a:ext>
            </a:extLst>
          </p:cNvPr>
          <p:cNvSpPr/>
          <p:nvPr/>
        </p:nvSpPr>
        <p:spPr>
          <a:xfrm>
            <a:off x="2546240" y="3532572"/>
            <a:ext cx="6276367" cy="6394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6E0F59-6194-E588-BE5C-C98A0F91176D}"/>
              </a:ext>
            </a:extLst>
          </p:cNvPr>
          <p:cNvSpPr txBox="1"/>
          <p:nvPr/>
        </p:nvSpPr>
        <p:spPr>
          <a:xfrm>
            <a:off x="1058747" y="989455"/>
            <a:ext cx="7517693" cy="1278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RELAÇÃO ENTRE VISCOSIDADE E PROCESSO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3CE66D9-144F-4636-6F3D-7EDA9980E997}"/>
              </a:ext>
            </a:extLst>
          </p:cNvPr>
          <p:cNvSpPr txBox="1"/>
          <p:nvPr/>
        </p:nvSpPr>
        <p:spPr>
          <a:xfrm>
            <a:off x="2546240" y="2848571"/>
            <a:ext cx="65986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Viscosidade:</a:t>
            </a:r>
          </a:p>
          <a:p>
            <a:pPr>
              <a:lnSpc>
                <a:spcPts val="4800"/>
              </a:lnSpc>
            </a:pPr>
            <a:r>
              <a:rPr lang="pt-BR" sz="3500" b="1" dirty="0">
                <a:solidFill>
                  <a:schemeClr val="bg1"/>
                </a:solidFill>
                <a:latin typeface="Libre Franklin" pitchFamily="2" charset="0"/>
              </a:rPr>
              <a:t>o que ela indica no processo</a:t>
            </a:r>
          </a:p>
        </p:txBody>
      </p:sp>
    </p:spTree>
    <p:extLst>
      <p:ext uri="{BB962C8B-B14F-4D97-AF65-F5344CB8AC3E}">
        <p14:creationId xmlns:p14="http://schemas.microsoft.com/office/powerpoint/2010/main" val="38305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EF6A-A94E-DB65-E2E9-D47B553A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95D6A99-C9B0-F607-3561-886DB964B35B}"/>
              </a:ext>
            </a:extLst>
          </p:cNvPr>
          <p:cNvSpPr txBox="1"/>
          <p:nvPr/>
        </p:nvSpPr>
        <p:spPr>
          <a:xfrm>
            <a:off x="1355836" y="2479355"/>
            <a:ext cx="5633900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Define o comportamento de escoamento do produto( Baixa e Alta resistência)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Responde a temperatura, mistura e composição</a:t>
            </a:r>
          </a:p>
          <a:p>
            <a:pPr marL="285750" indent="-285750" algn="just">
              <a:lnSpc>
                <a:spcPts val="2300"/>
              </a:lnSpc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ibre Franklin" pitchFamily="2" charset="0"/>
              </a:rPr>
              <a:t>Indica se o processo está dentro do padrão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49CD3B-6B1A-35E3-BBF1-92E6B11AA510}"/>
              </a:ext>
            </a:extLst>
          </p:cNvPr>
          <p:cNvSpPr txBox="1"/>
          <p:nvPr/>
        </p:nvSpPr>
        <p:spPr>
          <a:xfrm>
            <a:off x="436009" y="555900"/>
            <a:ext cx="66932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Relação entre viscosidade </a:t>
            </a:r>
            <a:b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</a:br>
            <a:r>
              <a:rPr lang="pt-BR" sz="3500" b="1" dirty="0">
                <a:solidFill>
                  <a:srgbClr val="1D3969"/>
                </a:solidFill>
                <a:latin typeface="Libre Franklin" pitchFamily="2" charset="0"/>
              </a:rPr>
              <a:t>e processo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FBD781-B7D4-4919-EC1A-238468B79C71}"/>
              </a:ext>
            </a:extLst>
          </p:cNvPr>
          <p:cNvSpPr txBox="1"/>
          <p:nvPr/>
        </p:nvSpPr>
        <p:spPr>
          <a:xfrm>
            <a:off x="1355836" y="1871570"/>
            <a:ext cx="6548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D3969"/>
                </a:solidFill>
                <a:latin typeface="Libre Franklin" pitchFamily="2" charset="0"/>
              </a:rPr>
              <a:t>Viscosidade: o que ela indica no processo</a:t>
            </a:r>
          </a:p>
        </p:txBody>
      </p:sp>
      <p:pic>
        <p:nvPicPr>
          <p:cNvPr id="11" name="Imagem 10" descr="Uma imagem contendo pessoa, homem, comida, mulher&#10;&#10;O conteúdo gerado por IA pode estar incorreto.">
            <a:extLst>
              <a:ext uri="{FF2B5EF4-FFF2-40B4-BE49-F238E27FC236}">
                <a16:creationId xmlns:a16="http://schemas.microsoft.com/office/drawing/2014/main" id="{D6947E90-9F75-F37E-35C6-54DD6A675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29" y="3565961"/>
            <a:ext cx="4168916" cy="2779277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EECF7706-7D54-4B09-98AC-E9B1A975FBBA}"/>
              </a:ext>
            </a:extLst>
          </p:cNvPr>
          <p:cNvCxnSpPr>
            <a:cxnSpLocks/>
          </p:cNvCxnSpPr>
          <p:nvPr/>
        </p:nvCxnSpPr>
        <p:spPr>
          <a:xfrm>
            <a:off x="6582103" y="1016874"/>
            <a:ext cx="491884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051668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08438_TF56390039_Win32" id="{FCB14B3E-2B92-48B8-A334-05E7A8EE34E1}" vid="{B6EC9E21-8C82-4EB1-BBE7-A370F785D0C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1107</TotalTime>
  <Words>1731</Words>
  <Application>Microsoft Office PowerPoint</Application>
  <PresentationFormat>Widescreen</PresentationFormat>
  <Paragraphs>335</Paragraphs>
  <Slides>46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2" baseType="lpstr">
      <vt:lpstr>Arial</vt:lpstr>
      <vt:lpstr>Libre Franklin</vt:lpstr>
      <vt:lpstr>Wingdings 2</vt:lpstr>
      <vt:lpstr>Calibri</vt:lpstr>
      <vt:lpstr>Wingdings</vt:lpstr>
      <vt:lpstr>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 textura</dc:title>
  <dc:creator>João Camacho</dc:creator>
  <cp:lastModifiedBy>Gabriel Ribeiro</cp:lastModifiedBy>
  <cp:revision>104</cp:revision>
  <dcterms:created xsi:type="dcterms:W3CDTF">2024-04-11T15:09:05Z</dcterms:created>
  <dcterms:modified xsi:type="dcterms:W3CDTF">2026-02-05T21:38:50Z</dcterms:modified>
</cp:coreProperties>
</file>